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9" r:id="rId3"/>
    <p:sldId id="373" r:id="rId4"/>
    <p:sldId id="377" r:id="rId5"/>
    <p:sldId id="270" r:id="rId6"/>
    <p:sldId id="369" r:id="rId7"/>
    <p:sldId id="368" r:id="rId8"/>
    <p:sldId id="371" r:id="rId9"/>
    <p:sldId id="367" r:id="rId10"/>
    <p:sldId id="357" r:id="rId11"/>
    <p:sldId id="350" r:id="rId12"/>
    <p:sldId id="318" r:id="rId13"/>
    <p:sldId id="378" r:id="rId14"/>
    <p:sldId id="286" r:id="rId15"/>
    <p:sldId id="328" r:id="rId16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9" autoAdjust="0"/>
    <p:restoredTop sz="86323" autoAdjust="0"/>
  </p:normalViewPr>
  <p:slideViewPr>
    <p:cSldViewPr>
      <p:cViewPr varScale="1">
        <p:scale>
          <a:sx n="74" d="100"/>
          <a:sy n="74" d="100"/>
        </p:scale>
        <p:origin x="1133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ric Metz" userId="014bc48a4ee2c5c1" providerId="LiveId" clId="{9F7DE7B7-1F28-43C9-A970-1C667BEDA6D0}"/>
    <pc:docChg chg="delSld">
      <pc:chgData name="Eric Metz" userId="014bc48a4ee2c5c1" providerId="LiveId" clId="{9F7DE7B7-1F28-43C9-A970-1C667BEDA6D0}" dt="2022-11-15T11:38:35.064" v="11" actId="47"/>
      <pc:docMkLst>
        <pc:docMk/>
      </pc:docMkLst>
      <pc:sldChg chg="del">
        <pc:chgData name="Eric Metz" userId="014bc48a4ee2c5c1" providerId="LiveId" clId="{9F7DE7B7-1F28-43C9-A970-1C667BEDA6D0}" dt="2022-11-15T11:37:16.997" v="0" actId="47"/>
        <pc:sldMkLst>
          <pc:docMk/>
          <pc:sldMk cId="2696156239" sldId="257"/>
        </pc:sldMkLst>
      </pc:sldChg>
      <pc:sldChg chg="del">
        <pc:chgData name="Eric Metz" userId="014bc48a4ee2c5c1" providerId="LiveId" clId="{9F7DE7B7-1F28-43C9-A970-1C667BEDA6D0}" dt="2022-11-15T11:37:28.647" v="2" actId="47"/>
        <pc:sldMkLst>
          <pc:docMk/>
          <pc:sldMk cId="4163804583" sldId="313"/>
        </pc:sldMkLst>
      </pc:sldChg>
      <pc:sldChg chg="del">
        <pc:chgData name="Eric Metz" userId="014bc48a4ee2c5c1" providerId="LiveId" clId="{9F7DE7B7-1F28-43C9-A970-1C667BEDA6D0}" dt="2022-11-15T11:38:35.064" v="11" actId="47"/>
        <pc:sldMkLst>
          <pc:docMk/>
          <pc:sldMk cId="1804787654" sldId="342"/>
        </pc:sldMkLst>
      </pc:sldChg>
      <pc:sldChg chg="del">
        <pc:chgData name="Eric Metz" userId="014bc48a4ee2c5c1" providerId="LiveId" clId="{9F7DE7B7-1F28-43C9-A970-1C667BEDA6D0}" dt="2022-11-15T11:38:23.092" v="9" actId="47"/>
        <pc:sldMkLst>
          <pc:docMk/>
          <pc:sldMk cId="3479398068" sldId="356"/>
        </pc:sldMkLst>
      </pc:sldChg>
      <pc:sldChg chg="del">
        <pc:chgData name="Eric Metz" userId="014bc48a4ee2c5c1" providerId="LiveId" clId="{9F7DE7B7-1F28-43C9-A970-1C667BEDA6D0}" dt="2022-11-15T11:37:53.715" v="6" actId="47"/>
        <pc:sldMkLst>
          <pc:docMk/>
          <pc:sldMk cId="4281644616" sldId="363"/>
        </pc:sldMkLst>
      </pc:sldChg>
      <pc:sldChg chg="del">
        <pc:chgData name="Eric Metz" userId="014bc48a4ee2c5c1" providerId="LiveId" clId="{9F7DE7B7-1F28-43C9-A970-1C667BEDA6D0}" dt="2022-11-15T11:38:00.334" v="7" actId="47"/>
        <pc:sldMkLst>
          <pc:docMk/>
          <pc:sldMk cId="2474001304" sldId="365"/>
        </pc:sldMkLst>
      </pc:sldChg>
      <pc:sldChg chg="del">
        <pc:chgData name="Eric Metz" userId="014bc48a4ee2c5c1" providerId="LiveId" clId="{9F7DE7B7-1F28-43C9-A970-1C667BEDA6D0}" dt="2022-11-15T11:38:27.707" v="10" actId="47"/>
        <pc:sldMkLst>
          <pc:docMk/>
          <pc:sldMk cId="107651085" sldId="366"/>
        </pc:sldMkLst>
      </pc:sldChg>
      <pc:sldChg chg="del">
        <pc:chgData name="Eric Metz" userId="014bc48a4ee2c5c1" providerId="LiveId" clId="{9F7DE7B7-1F28-43C9-A970-1C667BEDA6D0}" dt="2022-11-15T11:38:09.033" v="8" actId="47"/>
        <pc:sldMkLst>
          <pc:docMk/>
          <pc:sldMk cId="2917309761" sldId="370"/>
        </pc:sldMkLst>
      </pc:sldChg>
      <pc:sldChg chg="del">
        <pc:chgData name="Eric Metz" userId="014bc48a4ee2c5c1" providerId="LiveId" clId="{9F7DE7B7-1F28-43C9-A970-1C667BEDA6D0}" dt="2022-11-15T11:37:21.677" v="1" actId="47"/>
        <pc:sldMkLst>
          <pc:docMk/>
          <pc:sldMk cId="1941677051" sldId="372"/>
        </pc:sldMkLst>
      </pc:sldChg>
      <pc:sldChg chg="del">
        <pc:chgData name="Eric Metz" userId="014bc48a4ee2c5c1" providerId="LiveId" clId="{9F7DE7B7-1F28-43C9-A970-1C667BEDA6D0}" dt="2022-11-15T11:37:32.701" v="3" actId="47"/>
        <pc:sldMkLst>
          <pc:docMk/>
          <pc:sldMk cId="891861795" sldId="374"/>
        </pc:sldMkLst>
      </pc:sldChg>
      <pc:sldChg chg="del">
        <pc:chgData name="Eric Metz" userId="014bc48a4ee2c5c1" providerId="LiveId" clId="{9F7DE7B7-1F28-43C9-A970-1C667BEDA6D0}" dt="2022-11-15T11:37:39.404" v="4" actId="47"/>
        <pc:sldMkLst>
          <pc:docMk/>
          <pc:sldMk cId="3408884955" sldId="375"/>
        </pc:sldMkLst>
      </pc:sldChg>
      <pc:sldChg chg="del">
        <pc:chgData name="Eric Metz" userId="014bc48a4ee2c5c1" providerId="LiveId" clId="{9F7DE7B7-1F28-43C9-A970-1C667BEDA6D0}" dt="2022-11-15T11:37:44.193" v="5" actId="47"/>
        <pc:sldMkLst>
          <pc:docMk/>
          <pc:sldMk cId="1557616666" sldId="3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4CE46DF-02BB-4F97-94B7-91D67D6E3536}" type="datetimeFigureOut">
              <a:rPr lang="nl-BE" smtClean="0"/>
              <a:t>15/11/2022</a:t>
            </a:fld>
            <a:endParaRPr lang="nl-BE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BE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C63245C-EFE8-4EA2-92C1-79D90A5B8CF8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46DF-02BB-4F97-94B7-91D67D6E3536}" type="datetimeFigureOut">
              <a:rPr lang="nl-BE" smtClean="0"/>
              <a:t>15/11/2022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245C-EFE8-4EA2-92C1-79D90A5B8CF8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46DF-02BB-4F97-94B7-91D67D6E3536}" type="datetimeFigureOut">
              <a:rPr lang="nl-BE" smtClean="0"/>
              <a:t>15/11/2022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245C-EFE8-4EA2-92C1-79D90A5B8CF8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46DF-02BB-4F97-94B7-91D67D6E3536}" type="datetimeFigureOut">
              <a:rPr lang="nl-BE" smtClean="0"/>
              <a:t>15/11/2022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245C-EFE8-4EA2-92C1-79D90A5B8CF8}" type="slidenum">
              <a:rPr lang="nl-BE" smtClean="0"/>
              <a:t>‹nr.›</a:t>
            </a:fld>
            <a:endParaRPr lang="nl-B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46DF-02BB-4F97-94B7-91D67D6E3536}" type="datetimeFigureOut">
              <a:rPr lang="nl-BE" smtClean="0"/>
              <a:t>15/11/2022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245C-EFE8-4EA2-92C1-79D90A5B8CF8}" type="slidenum">
              <a:rPr lang="nl-BE" smtClean="0"/>
              <a:t>‹nr.›</a:t>
            </a:fld>
            <a:endParaRPr lang="nl-BE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46DF-02BB-4F97-94B7-91D67D6E3536}" type="datetimeFigureOut">
              <a:rPr lang="nl-BE" smtClean="0"/>
              <a:t>15/11/2022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245C-EFE8-4EA2-92C1-79D90A5B8CF8}" type="slidenum">
              <a:rPr lang="nl-BE" smtClean="0"/>
              <a:t>‹nr.›</a:t>
            </a:fld>
            <a:endParaRPr lang="nl-B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46DF-02BB-4F97-94B7-91D67D6E3536}" type="datetimeFigureOut">
              <a:rPr lang="nl-BE" smtClean="0"/>
              <a:t>15/11/2022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245C-EFE8-4EA2-92C1-79D90A5B8CF8}" type="slidenum">
              <a:rPr lang="nl-BE" smtClean="0"/>
              <a:t>‹nr.›</a:t>
            </a:fld>
            <a:endParaRPr lang="nl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46DF-02BB-4F97-94B7-91D67D6E3536}" type="datetimeFigureOut">
              <a:rPr lang="nl-BE" smtClean="0"/>
              <a:t>15/11/2022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245C-EFE8-4EA2-92C1-79D90A5B8CF8}" type="slidenum">
              <a:rPr lang="nl-BE" smtClean="0"/>
              <a:t>‹nr.›</a:t>
            </a:fld>
            <a:endParaRPr lang="nl-B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46DF-02BB-4F97-94B7-91D67D6E3536}" type="datetimeFigureOut">
              <a:rPr lang="nl-BE" smtClean="0"/>
              <a:t>15/11/2022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245C-EFE8-4EA2-92C1-79D90A5B8CF8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F4CE46DF-02BB-4F97-94B7-91D67D6E3536}" type="datetimeFigureOut">
              <a:rPr lang="nl-BE" smtClean="0"/>
              <a:t>15/11/2022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245C-EFE8-4EA2-92C1-79D90A5B8CF8}" type="slidenum">
              <a:rPr lang="nl-BE" smtClean="0"/>
              <a:t>‹nr.›</a:t>
            </a:fld>
            <a:endParaRPr lang="nl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4CE46DF-02BB-4F97-94B7-91D67D6E3536}" type="datetimeFigureOut">
              <a:rPr lang="nl-BE" smtClean="0"/>
              <a:t>15/11/2022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C63245C-EFE8-4EA2-92C1-79D90A5B8CF8}" type="slidenum">
              <a:rPr lang="nl-BE" smtClean="0"/>
              <a:t>‹nr.›</a:t>
            </a:fld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4CE46DF-02BB-4F97-94B7-91D67D6E3536}" type="datetimeFigureOut">
              <a:rPr lang="nl-BE" smtClean="0"/>
              <a:t>15/11/2022</a:t>
            </a:fld>
            <a:endParaRPr lang="nl-BE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BE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C63245C-EFE8-4EA2-92C1-79D90A5B8CF8}" type="slidenum">
              <a:rPr lang="nl-BE" smtClean="0"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mailto:E.R.G.Metz@uva.n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riptiesonline.uba.uva.nl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4509120"/>
            <a:ext cx="7481776" cy="745232"/>
          </a:xfrm>
        </p:spPr>
        <p:txBody>
          <a:bodyPr/>
          <a:lstStyle/>
          <a:p>
            <a:pPr algn="ctr"/>
            <a:r>
              <a:rPr lang="nl-BE" sz="3600" dirty="0"/>
              <a:t>Master Vertalen</a:t>
            </a:r>
            <a:br>
              <a:rPr lang="nl-BE" sz="3600" dirty="0"/>
            </a:br>
            <a:r>
              <a:rPr lang="nl-BE" sz="3600" dirty="0"/>
              <a:t> 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2B754837-8199-4146-BBD2-B2C17B1257D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085184"/>
            <a:ext cx="6480720" cy="144015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Tijdelijke aanduiding voor inhoud 7">
            <a:extLst>
              <a:ext uri="{FF2B5EF4-FFF2-40B4-BE49-F238E27FC236}">
                <a16:creationId xmlns:a16="http://schemas.microsoft.com/office/drawing/2014/main" id="{EBBB2CD2-28DB-4D2E-9D40-89A334C8867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630404" y="154084"/>
            <a:ext cx="3883192" cy="4099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8216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Doelstellingen:</a:t>
            </a:r>
          </a:p>
          <a:p>
            <a:pPr lvl="1"/>
            <a:r>
              <a:rPr lang="nl-BE" dirty="0"/>
              <a:t>Toepassen van vertaalkundige inzichten en vaardigheden in professionele context </a:t>
            </a:r>
          </a:p>
          <a:p>
            <a:pPr lvl="1"/>
            <a:r>
              <a:rPr lang="nl-BE" dirty="0"/>
              <a:t>Aansluiting vinden bij de arbeidsmarkt van vertaling en interculturele communicatie </a:t>
            </a:r>
          </a:p>
          <a:p>
            <a:r>
              <a:rPr lang="nl-BE" dirty="0"/>
              <a:t>Min. 336 uur (=12 EC) – inclusief het schrijven van een stagerapport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BE" dirty="0"/>
              <a:t>Stage</a:t>
            </a:r>
          </a:p>
        </p:txBody>
      </p:sp>
    </p:spTree>
    <p:extLst>
      <p:ext uri="{BB962C8B-B14F-4D97-AF65-F5344CB8AC3E}">
        <p14:creationId xmlns:p14="http://schemas.microsoft.com/office/powerpoint/2010/main" val="759954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BE" dirty="0"/>
              <a:t>Nederlands Letterenfonds, afdeling Vertaalbeleid</a:t>
            </a:r>
          </a:p>
          <a:p>
            <a:r>
              <a:rPr lang="nl-BE" dirty="0"/>
              <a:t>Vertaalbureaus</a:t>
            </a:r>
          </a:p>
          <a:p>
            <a:pPr lvl="1"/>
            <a:r>
              <a:rPr lang="nl-BE" dirty="0"/>
              <a:t>The Language Lab (Amsterdam)</a:t>
            </a:r>
          </a:p>
          <a:p>
            <a:pPr lvl="1"/>
            <a:r>
              <a:rPr lang="nl-BE" dirty="0"/>
              <a:t>UvA Talen (Amsterdam) </a:t>
            </a:r>
          </a:p>
          <a:p>
            <a:pPr lvl="1"/>
            <a:r>
              <a:rPr lang="nl-BE" dirty="0"/>
              <a:t>Vertalen.nl (Leiden)</a:t>
            </a:r>
          </a:p>
          <a:p>
            <a:pPr lvl="1"/>
            <a:r>
              <a:rPr lang="nl-BE" dirty="0" err="1"/>
              <a:t>Einion</a:t>
            </a:r>
            <a:r>
              <a:rPr lang="nl-BE" dirty="0"/>
              <a:t> Media (Arnhem)</a:t>
            </a:r>
          </a:p>
          <a:p>
            <a:pPr lvl="1"/>
            <a:r>
              <a:rPr lang="nl-BE" dirty="0"/>
              <a:t>Scandinavisch Vertaal- en Informatiebureau Nederland (Groningen)</a:t>
            </a:r>
          </a:p>
          <a:p>
            <a:pPr lvl="1"/>
            <a:r>
              <a:rPr lang="nl-BE" dirty="0" err="1"/>
              <a:t>TranslateMedia</a:t>
            </a:r>
            <a:r>
              <a:rPr lang="nl-BE" dirty="0"/>
              <a:t> (Londen)</a:t>
            </a:r>
          </a:p>
          <a:p>
            <a:pPr lvl="1"/>
            <a:r>
              <a:rPr lang="nl-BE" dirty="0" err="1"/>
              <a:t>TransPerfect</a:t>
            </a:r>
            <a:r>
              <a:rPr lang="nl-BE" dirty="0"/>
              <a:t> (Barcelona)</a:t>
            </a:r>
          </a:p>
          <a:p>
            <a:pPr lvl="1"/>
            <a:r>
              <a:rPr lang="nl-BE" dirty="0"/>
              <a:t>…</a:t>
            </a:r>
          </a:p>
          <a:p>
            <a:r>
              <a:rPr lang="nl-BE" dirty="0"/>
              <a:t>Internationale instellingen; bedrijven met eigen vertaaldienst; uitgeverijen; lokalisatie…</a:t>
            </a:r>
          </a:p>
          <a:p>
            <a:endParaRPr lang="nl-B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BE" dirty="0"/>
              <a:t>Voorbeelden van stageplekken</a:t>
            </a:r>
          </a:p>
        </p:txBody>
      </p:sp>
    </p:spTree>
    <p:extLst>
      <p:ext uri="{BB962C8B-B14F-4D97-AF65-F5344CB8AC3E}">
        <p14:creationId xmlns:p14="http://schemas.microsoft.com/office/powerpoint/2010/main" val="1443432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MA Vertalen leidt evt. tot opname in het </a:t>
            </a:r>
            <a:r>
              <a:rPr lang="nl-BE"/>
              <a:t>RBTV (‘Register </a:t>
            </a:r>
            <a:r>
              <a:rPr lang="nl-BE" dirty="0"/>
              <a:t>beëdigde tolken </a:t>
            </a:r>
            <a:r>
              <a:rPr lang="nl-BE"/>
              <a:t>en vertalers’)</a:t>
            </a:r>
            <a:endParaRPr lang="nl-BE" dirty="0"/>
          </a:p>
          <a:p>
            <a:r>
              <a:rPr lang="nl-BE" dirty="0"/>
              <a:t>Vertaalbureaus</a:t>
            </a:r>
          </a:p>
          <a:p>
            <a:r>
              <a:rPr lang="nl-BE" dirty="0"/>
              <a:t>Literair vertalen</a:t>
            </a:r>
          </a:p>
          <a:p>
            <a:r>
              <a:rPr lang="nl-BE" dirty="0"/>
              <a:t>Multinationale ondernemingen/internationale instellingen</a:t>
            </a:r>
          </a:p>
          <a:p>
            <a:r>
              <a:rPr lang="nl-BE" dirty="0"/>
              <a:t>Het brede veld van tekstredactie (tekstrevisie, journalistiek, literaire uitgeverijen,…)</a:t>
            </a:r>
          </a:p>
          <a:p>
            <a:r>
              <a:rPr lang="nl-BE" dirty="0"/>
              <a:t>Onderzoek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BE" dirty="0"/>
              <a:t>Mogelijkheden op </a:t>
            </a:r>
            <a:r>
              <a:rPr lang="nl-BE"/>
              <a:t>de arbeidsmarkt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367872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D90AFEC9-2DDC-4A1D-92F9-DDCBA32B7A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sz="4000" dirty="0"/>
          </a:p>
          <a:p>
            <a:pPr marL="109728" indent="0" algn="ctr">
              <a:buNone/>
            </a:pPr>
            <a:r>
              <a:rPr lang="nl-NL" sz="4000" i="1" dirty="0">
                <a:latin typeface="Calibri" panose="020F0502020204030204" pitchFamily="34" charset="0"/>
                <a:cs typeface="Calibri" panose="020F0502020204030204" pitchFamily="34" charset="0"/>
              </a:rPr>
              <a:t>Şerife Ariöz</a:t>
            </a:r>
            <a:endParaRPr lang="nl-NL" sz="4000" i="1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97497C5-0220-46CA-9937-C1D7CB895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/>
              <a:t>Studente van de huidige</a:t>
            </a:r>
            <a:br>
              <a:rPr lang="nl-NL" dirty="0"/>
            </a:br>
            <a:r>
              <a:rPr lang="nl-NL" dirty="0"/>
              <a:t>MA Vertalen</a:t>
            </a:r>
          </a:p>
        </p:txBody>
      </p:sp>
    </p:spTree>
    <p:extLst>
      <p:ext uri="{BB962C8B-B14F-4D97-AF65-F5344CB8AC3E}">
        <p14:creationId xmlns:p14="http://schemas.microsoft.com/office/powerpoint/2010/main" val="32830183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ctr">
              <a:buNone/>
            </a:pPr>
            <a:r>
              <a:rPr lang="nl-BE" dirty="0"/>
              <a:t>Dr. Eric Metz: </a:t>
            </a:r>
            <a:r>
              <a:rPr lang="nl-BE" dirty="0">
                <a:hlinkClick r:id="rId2"/>
              </a:rPr>
              <a:t>E.R.G.Metz@uva.nl</a:t>
            </a:r>
            <a:r>
              <a:rPr lang="nl-BE" dirty="0"/>
              <a:t>, PCH 6.12</a:t>
            </a:r>
          </a:p>
          <a:p>
            <a:pPr marL="109728" indent="0" algn="ctr">
              <a:buNone/>
            </a:pPr>
            <a:endParaRPr lang="nl-BE" dirty="0"/>
          </a:p>
          <a:p>
            <a:pPr marL="109728" indent="0" algn="ctr">
              <a:buNone/>
            </a:pPr>
            <a:endParaRPr lang="nl-BE" dirty="0"/>
          </a:p>
          <a:p>
            <a:pPr marL="109728" indent="0" algn="ctr">
              <a:buNone/>
            </a:pPr>
            <a:endParaRPr lang="nl-BE" dirty="0"/>
          </a:p>
          <a:p>
            <a:pPr marL="109728" indent="0" algn="ctr">
              <a:buNone/>
            </a:pPr>
            <a:endParaRPr lang="nl-B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BE" i="1" dirty="0"/>
              <a:t>Contact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13D9C505-0FCE-41C9-ADB4-83CA422C50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2492896"/>
            <a:ext cx="5364088" cy="301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3960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37E98C-0E85-40AA-830D-7FF09F674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/>
              <a:t>VRAGEN?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42E89F2-D4F6-4E3B-9D25-0F9EEFFD8037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25BA9632-7C30-45A3-A346-BC06C2BDB4E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531052" y="1524000"/>
            <a:ext cx="4248472" cy="2462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522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i="1" dirty="0" err="1">
                <a:solidFill>
                  <a:prstClr val="black"/>
                </a:solidFill>
              </a:rPr>
              <a:t>Translation</a:t>
            </a:r>
            <a:r>
              <a:rPr lang="nl-BE" i="1" dirty="0">
                <a:solidFill>
                  <a:prstClr val="black"/>
                </a:solidFill>
              </a:rPr>
              <a:t> </a:t>
            </a:r>
            <a:r>
              <a:rPr lang="nl-BE" i="1" dirty="0" err="1">
                <a:solidFill>
                  <a:prstClr val="black"/>
                </a:solidFill>
              </a:rPr>
              <a:t>seen</a:t>
            </a:r>
            <a:r>
              <a:rPr lang="nl-BE" i="1" dirty="0">
                <a:solidFill>
                  <a:prstClr val="black"/>
                </a:solidFill>
              </a:rPr>
              <a:t> as </a:t>
            </a:r>
            <a:r>
              <a:rPr lang="nl-BE" i="1" dirty="0" err="1">
                <a:solidFill>
                  <a:prstClr val="black"/>
                </a:solidFill>
              </a:rPr>
              <a:t>conversation</a:t>
            </a:r>
            <a:r>
              <a:rPr lang="nl-BE" i="1" dirty="0">
                <a:solidFill>
                  <a:prstClr val="black"/>
                </a:solidFill>
              </a:rPr>
              <a:t> (…) is </a:t>
            </a:r>
            <a:r>
              <a:rPr lang="nl-BE" i="1" dirty="0" err="1">
                <a:solidFill>
                  <a:prstClr val="black"/>
                </a:solidFill>
              </a:rPr>
              <a:t>clearly</a:t>
            </a:r>
            <a:r>
              <a:rPr lang="nl-BE" i="1" dirty="0">
                <a:solidFill>
                  <a:prstClr val="black"/>
                </a:solidFill>
              </a:rPr>
              <a:t> the </a:t>
            </a:r>
            <a:r>
              <a:rPr lang="nl-BE" i="1" dirty="0" err="1">
                <a:solidFill>
                  <a:prstClr val="black"/>
                </a:solidFill>
              </a:rPr>
              <a:t>language</a:t>
            </a:r>
            <a:r>
              <a:rPr lang="nl-BE" i="1" dirty="0">
                <a:solidFill>
                  <a:prstClr val="black"/>
                </a:solidFill>
              </a:rPr>
              <a:t> of </a:t>
            </a:r>
            <a:r>
              <a:rPr lang="nl-BE" i="1" dirty="0" err="1">
                <a:solidFill>
                  <a:prstClr val="black"/>
                </a:solidFill>
              </a:rPr>
              <a:t>languages</a:t>
            </a:r>
            <a:r>
              <a:rPr lang="nl-BE" i="1" dirty="0">
                <a:solidFill>
                  <a:prstClr val="black"/>
                </a:solidFill>
              </a:rPr>
              <a:t>, the </a:t>
            </a:r>
            <a:r>
              <a:rPr lang="nl-BE" i="1" dirty="0" err="1">
                <a:solidFill>
                  <a:prstClr val="black"/>
                </a:solidFill>
              </a:rPr>
              <a:t>language</a:t>
            </a:r>
            <a:r>
              <a:rPr lang="nl-BE" i="1" dirty="0">
                <a:solidFill>
                  <a:prstClr val="black"/>
                </a:solidFill>
              </a:rPr>
              <a:t> </a:t>
            </a:r>
            <a:r>
              <a:rPr lang="nl-BE" i="1" dirty="0" err="1">
                <a:solidFill>
                  <a:prstClr val="black"/>
                </a:solidFill>
              </a:rPr>
              <a:t>that</a:t>
            </a:r>
            <a:r>
              <a:rPr lang="nl-BE" i="1" dirty="0">
                <a:solidFill>
                  <a:prstClr val="black"/>
                </a:solidFill>
              </a:rPr>
              <a:t> </a:t>
            </a:r>
            <a:r>
              <a:rPr lang="nl-BE" i="1" dirty="0" err="1">
                <a:solidFill>
                  <a:prstClr val="black"/>
                </a:solidFill>
              </a:rPr>
              <a:t>all</a:t>
            </a:r>
            <a:r>
              <a:rPr lang="nl-BE" i="1" dirty="0">
                <a:solidFill>
                  <a:prstClr val="black"/>
                </a:solidFill>
              </a:rPr>
              <a:t> </a:t>
            </a:r>
            <a:r>
              <a:rPr lang="nl-BE" i="1" dirty="0" err="1">
                <a:solidFill>
                  <a:prstClr val="black"/>
                </a:solidFill>
              </a:rPr>
              <a:t>languages</a:t>
            </a:r>
            <a:r>
              <a:rPr lang="nl-BE" i="1" dirty="0">
                <a:solidFill>
                  <a:prstClr val="black"/>
                </a:solidFill>
              </a:rPr>
              <a:t> </a:t>
            </a:r>
            <a:r>
              <a:rPr lang="nl-BE" i="1" dirty="0" err="1">
                <a:solidFill>
                  <a:prstClr val="black"/>
                </a:solidFill>
              </a:rPr>
              <a:t>should</a:t>
            </a:r>
            <a:r>
              <a:rPr lang="nl-BE" i="1" dirty="0">
                <a:solidFill>
                  <a:prstClr val="black"/>
                </a:solidFill>
              </a:rPr>
              <a:t> </a:t>
            </a:r>
            <a:r>
              <a:rPr lang="nl-BE" i="1" dirty="0" err="1">
                <a:solidFill>
                  <a:prstClr val="black"/>
                </a:solidFill>
              </a:rPr>
              <a:t>speak</a:t>
            </a:r>
            <a:r>
              <a:rPr lang="nl-BE" i="1" dirty="0">
                <a:solidFill>
                  <a:prstClr val="black"/>
                </a:solidFill>
              </a:rPr>
              <a:t>. </a:t>
            </a:r>
            <a:r>
              <a:rPr lang="nl-BE" dirty="0">
                <a:solidFill>
                  <a:prstClr val="black"/>
                </a:solidFill>
              </a:rPr>
              <a:t>(</a:t>
            </a:r>
            <a:r>
              <a:rPr lang="nl-BE" dirty="0" err="1">
                <a:solidFill>
                  <a:prstClr val="black"/>
                </a:solidFill>
              </a:rPr>
              <a:t>Ngugi</a:t>
            </a:r>
            <a:r>
              <a:rPr lang="nl-BE" dirty="0">
                <a:solidFill>
                  <a:prstClr val="black"/>
                </a:solidFill>
              </a:rPr>
              <a:t> </a:t>
            </a:r>
            <a:r>
              <a:rPr lang="nl-BE" dirty="0" err="1">
                <a:solidFill>
                  <a:prstClr val="black"/>
                </a:solidFill>
              </a:rPr>
              <a:t>Wa</a:t>
            </a:r>
            <a:r>
              <a:rPr lang="nl-BE" dirty="0">
                <a:solidFill>
                  <a:prstClr val="black"/>
                </a:solidFill>
              </a:rPr>
              <a:t> </a:t>
            </a:r>
            <a:r>
              <a:rPr lang="nl-BE" dirty="0" err="1">
                <a:solidFill>
                  <a:prstClr val="black"/>
                </a:solidFill>
              </a:rPr>
              <a:t>Thiong’O</a:t>
            </a:r>
            <a:r>
              <a:rPr lang="nl-BE" dirty="0">
                <a:solidFill>
                  <a:prstClr val="black"/>
                </a:solidFill>
              </a:rPr>
              <a:t>)</a:t>
            </a:r>
          </a:p>
          <a:p>
            <a:r>
              <a:rPr lang="nl-BE" dirty="0">
                <a:solidFill>
                  <a:prstClr val="black"/>
                </a:solidFill>
              </a:rPr>
              <a:t>Vertalen is intercultureel, vertaalwetenschap interdisciplinair</a:t>
            </a:r>
            <a:endParaRPr lang="nl-B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Vertalen &amp; vertaalwetenschap</a:t>
            </a:r>
          </a:p>
        </p:txBody>
      </p:sp>
    </p:spTree>
    <p:extLst>
      <p:ext uri="{BB962C8B-B14F-4D97-AF65-F5344CB8AC3E}">
        <p14:creationId xmlns:p14="http://schemas.microsoft.com/office/powerpoint/2010/main" val="1302110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0D2F98C-13BE-4181-A437-A2905465CE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Academische pijler</a:t>
            </a:r>
          </a:p>
          <a:p>
            <a:pPr lvl="1"/>
            <a:r>
              <a:rPr lang="nl-NL" dirty="0"/>
              <a:t>Studie en discussie van vertalingen (en van vertaalpraktijken) in hun </a:t>
            </a:r>
            <a:r>
              <a:rPr lang="nl-NL" dirty="0" err="1"/>
              <a:t>sociaal-historische</a:t>
            </a:r>
            <a:r>
              <a:rPr lang="nl-NL" dirty="0"/>
              <a:t> context </a:t>
            </a:r>
          </a:p>
          <a:p>
            <a:r>
              <a:rPr lang="nl-NL" dirty="0"/>
              <a:t>Professionele pijler</a:t>
            </a:r>
          </a:p>
          <a:p>
            <a:pPr lvl="1"/>
            <a:r>
              <a:rPr lang="nl-NL" dirty="0"/>
              <a:t>Vertaaltraining in diverse genres</a:t>
            </a:r>
          </a:p>
          <a:p>
            <a:pPr lvl="1"/>
            <a:r>
              <a:rPr lang="nl-NL" dirty="0"/>
              <a:t>Stagemogelijkheden</a:t>
            </a:r>
          </a:p>
          <a:p>
            <a:pPr lvl="1"/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E413D41-0614-4DA3-9858-C74950889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Opzet van de opleiding</a:t>
            </a:r>
          </a:p>
        </p:txBody>
      </p:sp>
    </p:spTree>
    <p:extLst>
      <p:ext uri="{BB962C8B-B14F-4D97-AF65-F5344CB8AC3E}">
        <p14:creationId xmlns:p14="http://schemas.microsoft.com/office/powerpoint/2010/main" val="2117978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Troeven van de MA Vertalen aan de UvA:</a:t>
            </a:r>
          </a:p>
          <a:p>
            <a:pPr lvl="1"/>
            <a:r>
              <a:rPr lang="nl-BE" dirty="0"/>
              <a:t>Keuze tussen 14 talen</a:t>
            </a:r>
          </a:p>
          <a:p>
            <a:pPr lvl="1"/>
            <a:r>
              <a:rPr lang="nl-BE" dirty="0"/>
              <a:t>De MA is onderdeel van het ‘brede label’ </a:t>
            </a:r>
            <a:r>
              <a:rPr lang="nl-BE" dirty="0" err="1"/>
              <a:t>Linguistics</a:t>
            </a:r>
            <a:r>
              <a:rPr lang="nl-BE" dirty="0"/>
              <a:t> (1 jaar)</a:t>
            </a:r>
          </a:p>
          <a:p>
            <a:pPr lvl="1"/>
            <a:r>
              <a:rPr lang="nl-BE" dirty="0"/>
              <a:t>Aandacht voor de culturele dimensie van vertalen</a:t>
            </a:r>
          </a:p>
          <a:p>
            <a:pPr lvl="1"/>
            <a:r>
              <a:rPr lang="nl-BE" dirty="0"/>
              <a:t>Aandacht voor vertaalhulpmiddelen</a:t>
            </a:r>
          </a:p>
          <a:p>
            <a:r>
              <a:rPr lang="nl-BE" dirty="0"/>
              <a:t>Vertaalprogramma’s aan hogescholen zijn meer praktijkgericht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BE" dirty="0"/>
              <a:t>Specificiteit van de opleiding</a:t>
            </a:r>
          </a:p>
        </p:txBody>
      </p:sp>
    </p:spTree>
    <p:extLst>
      <p:ext uri="{BB962C8B-B14F-4D97-AF65-F5344CB8AC3E}">
        <p14:creationId xmlns:p14="http://schemas.microsoft.com/office/powerpoint/2010/main" val="4057708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BA-</a:t>
            </a:r>
            <a:r>
              <a:rPr lang="nl-BE" dirty="0" err="1"/>
              <a:t>module</a:t>
            </a:r>
            <a:r>
              <a:rPr lang="nl-BE" i="1" dirty="0" err="1"/>
              <a:t>Theorie</a:t>
            </a:r>
            <a:r>
              <a:rPr lang="nl-BE" i="1" dirty="0"/>
              <a:t> en praktijk van het vertalen</a:t>
            </a:r>
            <a:r>
              <a:rPr lang="nl-BE" dirty="0"/>
              <a:t>  (12 EC), of een gelijkaardig </a:t>
            </a:r>
            <a:r>
              <a:rPr lang="nl-BE" dirty="0" err="1"/>
              <a:t>vertaalwetenschapelijk</a:t>
            </a:r>
            <a:r>
              <a:rPr lang="nl-BE" dirty="0"/>
              <a:t> vak aan een andere universiteit 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BE" dirty="0"/>
              <a:t>Toelatingsvoorwaarde</a:t>
            </a:r>
          </a:p>
        </p:txBody>
      </p:sp>
    </p:spTree>
    <p:extLst>
      <p:ext uri="{BB962C8B-B14F-4D97-AF65-F5344CB8AC3E}">
        <p14:creationId xmlns:p14="http://schemas.microsoft.com/office/powerpoint/2010/main" val="216686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/>
              <a:t>Verplichte onderdelen:</a:t>
            </a:r>
          </a:p>
          <a:p>
            <a:pPr lvl="1"/>
            <a:r>
              <a:rPr lang="nl-BE" dirty="0"/>
              <a:t>Vertalen en adaptatie (12 EC, semester 1: blokken 1 &amp; 2)</a:t>
            </a:r>
          </a:p>
          <a:p>
            <a:pPr lvl="2"/>
            <a:r>
              <a:rPr lang="nl-BE" dirty="0"/>
              <a:t>Docenten: </a:t>
            </a:r>
            <a:r>
              <a:rPr lang="nl-BE" dirty="0" err="1"/>
              <a:t>Imogen</a:t>
            </a:r>
            <a:r>
              <a:rPr lang="nl-BE" dirty="0"/>
              <a:t> Cohen en Eric Metz</a:t>
            </a:r>
          </a:p>
          <a:p>
            <a:pPr lvl="1"/>
            <a:r>
              <a:rPr lang="nl-BE" dirty="0"/>
              <a:t>Vertaalatelier (6 EC, semester 1: blok 3)</a:t>
            </a:r>
          </a:p>
          <a:p>
            <a:pPr lvl="2"/>
            <a:r>
              <a:rPr lang="nl-NL" dirty="0"/>
              <a:t>Vertaalprojecten per vertaalrichting, </a:t>
            </a:r>
            <a:r>
              <a:rPr lang="nl-NL" dirty="0" err="1"/>
              <a:t>taalspecifiek</a:t>
            </a:r>
            <a:r>
              <a:rPr lang="nl-NL" dirty="0"/>
              <a:t> maar met beperkt aantal contacturen</a:t>
            </a:r>
          </a:p>
          <a:p>
            <a:pPr lvl="1"/>
            <a:r>
              <a:rPr lang="nl-BE" dirty="0"/>
              <a:t>Masterscriptie (18 EC, semester 2)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BE" dirty="0"/>
              <a:t>Opbouw van het programma</a:t>
            </a:r>
          </a:p>
        </p:txBody>
      </p:sp>
    </p:spTree>
    <p:extLst>
      <p:ext uri="{BB962C8B-B14F-4D97-AF65-F5344CB8AC3E}">
        <p14:creationId xmlns:p14="http://schemas.microsoft.com/office/powerpoint/2010/main" val="3599562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/>
              <a:t>Keuzeruimte:</a:t>
            </a:r>
          </a:p>
          <a:p>
            <a:pPr lvl="1"/>
            <a:r>
              <a:rPr lang="en-US" i="1" dirty="0"/>
              <a:t>Language in Use </a:t>
            </a:r>
            <a:r>
              <a:rPr lang="en-US" u="sng" dirty="0"/>
              <a:t>of</a:t>
            </a:r>
            <a:r>
              <a:rPr lang="en-US" dirty="0"/>
              <a:t> </a:t>
            </a:r>
            <a:r>
              <a:rPr lang="en-US" i="1" dirty="0"/>
              <a:t>How Literature Shapes Society </a:t>
            </a:r>
            <a:r>
              <a:rPr lang="en-US" dirty="0"/>
              <a:t>(6 EC, sem. 1 - </a:t>
            </a:r>
            <a:r>
              <a:rPr lang="en-US" dirty="0" err="1"/>
              <a:t>blok</a:t>
            </a:r>
            <a:r>
              <a:rPr lang="en-US" dirty="0"/>
              <a:t> 1)</a:t>
            </a:r>
          </a:p>
          <a:p>
            <a:pPr lvl="1"/>
            <a:r>
              <a:rPr lang="en-US" dirty="0" err="1"/>
              <a:t>Taalspecifieke</a:t>
            </a:r>
            <a:r>
              <a:rPr lang="en-US" dirty="0"/>
              <a:t> </a:t>
            </a:r>
            <a:r>
              <a:rPr lang="en-US" dirty="0" err="1"/>
              <a:t>linguïstische</a:t>
            </a:r>
            <a:r>
              <a:rPr lang="en-US" dirty="0"/>
              <a:t> module [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i="1" dirty="0" err="1"/>
              <a:t>LiU</a:t>
            </a:r>
            <a:r>
              <a:rPr lang="en-US" dirty="0"/>
              <a:t>] of </a:t>
            </a:r>
            <a:r>
              <a:rPr lang="en-US" dirty="0" err="1"/>
              <a:t>taalspecifieke</a:t>
            </a:r>
            <a:r>
              <a:rPr lang="en-US" dirty="0"/>
              <a:t> </a:t>
            </a:r>
            <a:r>
              <a:rPr lang="en-US" dirty="0" err="1"/>
              <a:t>letterkundige</a:t>
            </a:r>
            <a:r>
              <a:rPr lang="en-US" dirty="0"/>
              <a:t> module [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i="1" dirty="0"/>
              <a:t>HLSS</a:t>
            </a:r>
            <a:r>
              <a:rPr lang="en-US" dirty="0"/>
              <a:t>] (6 EC, sem. 1 – </a:t>
            </a:r>
            <a:r>
              <a:rPr lang="en-US" dirty="0" err="1"/>
              <a:t>blok</a:t>
            </a:r>
            <a:r>
              <a:rPr lang="en-US" dirty="0"/>
              <a:t> 2) </a:t>
            </a:r>
          </a:p>
          <a:p>
            <a:pPr lvl="1"/>
            <a:r>
              <a:rPr lang="nl-BE" i="1" dirty="0" err="1"/>
              <a:t>Comparative</a:t>
            </a:r>
            <a:r>
              <a:rPr lang="nl-BE" i="1" dirty="0"/>
              <a:t> </a:t>
            </a:r>
            <a:r>
              <a:rPr lang="nl-BE" i="1" dirty="0" err="1"/>
              <a:t>Literature</a:t>
            </a:r>
            <a:r>
              <a:rPr lang="nl-BE" i="1" dirty="0"/>
              <a:t> </a:t>
            </a:r>
            <a:r>
              <a:rPr lang="nl-BE" i="1" dirty="0" err="1"/>
              <a:t>and</a:t>
            </a:r>
            <a:r>
              <a:rPr lang="nl-BE" i="1" dirty="0"/>
              <a:t> </a:t>
            </a:r>
            <a:r>
              <a:rPr lang="nl-BE" i="1" dirty="0" err="1"/>
              <a:t>Translation</a:t>
            </a:r>
            <a:r>
              <a:rPr lang="nl-BE" i="1" dirty="0"/>
              <a:t> Studies </a:t>
            </a:r>
            <a:r>
              <a:rPr lang="nl-BE" dirty="0"/>
              <a:t>(12 EC, </a:t>
            </a:r>
            <a:r>
              <a:rPr lang="nl-BE" dirty="0" err="1"/>
              <a:t>sem</a:t>
            </a:r>
            <a:r>
              <a:rPr lang="nl-BE" dirty="0"/>
              <a:t>. 2)</a:t>
            </a:r>
          </a:p>
          <a:p>
            <a:pPr lvl="1"/>
            <a:r>
              <a:rPr lang="nl-BE" dirty="0"/>
              <a:t>Stage (12 EC, </a:t>
            </a:r>
            <a:r>
              <a:rPr lang="nl-BE" dirty="0" err="1"/>
              <a:t>sem</a:t>
            </a:r>
            <a:r>
              <a:rPr lang="nl-BE" dirty="0"/>
              <a:t>. 2)</a:t>
            </a:r>
          </a:p>
          <a:p>
            <a:pPr lvl="1"/>
            <a:endParaRPr lang="nl-BE" dirty="0"/>
          </a:p>
          <a:p>
            <a:pPr lvl="1"/>
            <a:endParaRPr lang="nl-B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BE" dirty="0"/>
              <a:t>Opbouw van het programma</a:t>
            </a:r>
          </a:p>
        </p:txBody>
      </p:sp>
    </p:spTree>
    <p:extLst>
      <p:ext uri="{BB962C8B-B14F-4D97-AF65-F5344CB8AC3E}">
        <p14:creationId xmlns:p14="http://schemas.microsoft.com/office/powerpoint/2010/main" val="1360740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6210151"/>
              </p:ext>
            </p:extLst>
          </p:nvPr>
        </p:nvGraphicFramePr>
        <p:xfrm>
          <a:off x="323528" y="1481138"/>
          <a:ext cx="8640958" cy="3748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2849">
                  <a:extLst>
                    <a:ext uri="{9D8B030D-6E8A-4147-A177-3AD203B41FA5}">
                      <a16:colId xmlns:a16="http://schemas.microsoft.com/office/drawing/2014/main" val="2014813415"/>
                    </a:ext>
                  </a:extLst>
                </a:gridCol>
                <a:gridCol w="1437470">
                  <a:extLst>
                    <a:ext uri="{9D8B030D-6E8A-4147-A177-3AD203B41FA5}">
                      <a16:colId xmlns:a16="http://schemas.microsoft.com/office/drawing/2014/main" val="2857412008"/>
                    </a:ext>
                  </a:extLst>
                </a:gridCol>
                <a:gridCol w="1742589">
                  <a:extLst>
                    <a:ext uri="{9D8B030D-6E8A-4147-A177-3AD203B41FA5}">
                      <a16:colId xmlns:a16="http://schemas.microsoft.com/office/drawing/2014/main" val="2090254844"/>
                    </a:ext>
                  </a:extLst>
                </a:gridCol>
                <a:gridCol w="1137730">
                  <a:extLst>
                    <a:ext uri="{9D8B030D-6E8A-4147-A177-3AD203B41FA5}">
                      <a16:colId xmlns:a16="http://schemas.microsoft.com/office/drawing/2014/main" val="3001369997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400215344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3223323733"/>
                    </a:ext>
                  </a:extLst>
                </a:gridCol>
              </a:tblGrid>
              <a:tr h="693589">
                <a:tc gridSpan="3">
                  <a:txBody>
                    <a:bodyPr/>
                    <a:lstStyle/>
                    <a:p>
                      <a:r>
                        <a:rPr lang="nl-NL" sz="2400" b="1" dirty="0"/>
                        <a:t>Semester 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 gridSpan="3">
                  <a:txBody>
                    <a:bodyPr/>
                    <a:lstStyle/>
                    <a:p>
                      <a:r>
                        <a:rPr lang="nl-NL" sz="2400" dirty="0"/>
                        <a:t>Semester 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7998794"/>
                  </a:ext>
                </a:extLst>
              </a:tr>
              <a:tr h="793484">
                <a:tc>
                  <a:txBody>
                    <a:bodyPr/>
                    <a:lstStyle/>
                    <a:p>
                      <a:r>
                        <a:rPr lang="nl-NL" b="1" dirty="0"/>
                        <a:t>Blok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Blok 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Blok 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Blok 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Blok 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Blok 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6751886"/>
                  </a:ext>
                </a:extLst>
              </a:tr>
              <a:tr h="838754">
                <a:tc gridSpan="2">
                  <a:txBody>
                    <a:bodyPr/>
                    <a:lstStyle/>
                    <a:p>
                      <a:r>
                        <a:rPr lang="nl-NL" sz="2000" dirty="0"/>
                        <a:t>Vertalen en adaptatie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Vertaalatelier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nl-NL" i="1" dirty="0" err="1"/>
                        <a:t>Comp</a:t>
                      </a:r>
                      <a:r>
                        <a:rPr lang="nl-NL" i="1" dirty="0"/>
                        <a:t>. Lit. &amp; TS</a:t>
                      </a:r>
                    </a:p>
                    <a:p>
                      <a:r>
                        <a:rPr lang="nl-NL" i="0" u="sng" dirty="0"/>
                        <a:t>of</a:t>
                      </a:r>
                      <a:r>
                        <a:rPr lang="nl-NL" i="0" u="none" dirty="0"/>
                        <a:t> </a:t>
                      </a:r>
                      <a:r>
                        <a:rPr lang="nl-NL" i="1" u="none" dirty="0"/>
                        <a:t>stage</a:t>
                      </a:r>
                      <a:endParaRPr lang="nl-NL" i="1" u="sng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2977122"/>
                  </a:ext>
                </a:extLst>
              </a:tr>
              <a:tr h="1422235">
                <a:tc>
                  <a:txBody>
                    <a:bodyPr/>
                    <a:lstStyle/>
                    <a:p>
                      <a:r>
                        <a:rPr lang="nl-NL" i="1" dirty="0"/>
                        <a:t>Language in </a:t>
                      </a:r>
                      <a:r>
                        <a:rPr lang="nl-NL" i="1" dirty="0" err="1"/>
                        <a:t>Use</a:t>
                      </a:r>
                      <a:endParaRPr lang="nl-NL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i="1" dirty="0" err="1"/>
                        <a:t>Variation</a:t>
                      </a:r>
                      <a:r>
                        <a:rPr lang="nl-NL" i="1" dirty="0"/>
                        <a:t> </a:t>
                      </a:r>
                      <a:r>
                        <a:rPr lang="nl-NL" i="1" dirty="0" err="1"/>
                        <a:t>and</a:t>
                      </a:r>
                      <a:r>
                        <a:rPr lang="nl-NL" i="1" dirty="0"/>
                        <a:t> Change in English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lang="nl-NL" dirty="0"/>
                    </a:p>
                    <a:p>
                      <a:r>
                        <a:rPr lang="nl-NL" dirty="0"/>
                        <a:t>                 Masterscriptie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7356810"/>
                  </a:ext>
                </a:extLst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3200" dirty="0"/>
              <a:t>Studieprogramma </a:t>
            </a:r>
            <a:r>
              <a:rPr lang="nl-NL" sz="3200" i="1" dirty="0"/>
              <a:t>(voorbeeld)</a:t>
            </a:r>
          </a:p>
        </p:txBody>
      </p:sp>
    </p:spTree>
    <p:extLst>
      <p:ext uri="{BB962C8B-B14F-4D97-AF65-F5344CB8AC3E}">
        <p14:creationId xmlns:p14="http://schemas.microsoft.com/office/powerpoint/2010/main" val="3544114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Soorten onderwerpen:</a:t>
            </a:r>
          </a:p>
          <a:p>
            <a:pPr lvl="1"/>
            <a:r>
              <a:rPr lang="nl-BE" dirty="0"/>
              <a:t>Analyse van bestaande vertalingen (of vertaalcontexten)</a:t>
            </a:r>
          </a:p>
          <a:p>
            <a:pPr lvl="1"/>
            <a:r>
              <a:rPr lang="nl-BE" dirty="0"/>
              <a:t>Wetenschappelijk onderbouwde persoonlijke vertaling</a:t>
            </a:r>
          </a:p>
          <a:p>
            <a:r>
              <a:rPr lang="nl-BE" dirty="0"/>
              <a:t>Lengte: 17 000 à 22 000 woorden (waarvan max. 8 500 woorden vertaling)</a:t>
            </a:r>
          </a:p>
          <a:p>
            <a:r>
              <a:rPr lang="nl-BE" sz="2000" dirty="0"/>
              <a:t>Voorbeelden: zie </a:t>
            </a:r>
            <a:r>
              <a:rPr lang="nl-BE" sz="2000" dirty="0">
                <a:hlinkClick r:id="rId2"/>
              </a:rPr>
              <a:t>http://www.scripties.uba.uva.nl/</a:t>
            </a:r>
            <a:endParaRPr lang="nl-BE" sz="20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BE"/>
              <a:t>Scriptie</a:t>
            </a:r>
          </a:p>
        </p:txBody>
      </p:sp>
    </p:spTree>
    <p:extLst>
      <p:ext uri="{BB962C8B-B14F-4D97-AF65-F5344CB8AC3E}">
        <p14:creationId xmlns:p14="http://schemas.microsoft.com/office/powerpoint/2010/main" val="17042655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Roo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D7C8B4FEBC20409B1FB0BCA65EDBC1" ma:contentTypeVersion="16" ma:contentTypeDescription="Een nieuw document maken." ma:contentTypeScope="" ma:versionID="eaaf1154512b68f9a4e8903910474b18">
  <xsd:schema xmlns:xsd="http://www.w3.org/2001/XMLSchema" xmlns:xs="http://www.w3.org/2001/XMLSchema" xmlns:p="http://schemas.microsoft.com/office/2006/metadata/properties" xmlns:ns2="0ba0a66d-d0f9-47cd-8e3e-68bb350750de" xmlns:ns3="b9e4800e-550a-4664-b739-51f4091b61c8" targetNamespace="http://schemas.microsoft.com/office/2006/metadata/properties" ma:root="true" ma:fieldsID="61bbd7217a488b9966e860de06df999a" ns2:_="" ns3:_="">
    <xsd:import namespace="0ba0a66d-d0f9-47cd-8e3e-68bb350750de"/>
    <xsd:import namespace="b9e4800e-550a-4664-b739-51f4091b61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a0a66d-d0f9-47cd-8e3e-68bb350750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99b6ca76-abda-4f5c-bf70-6374a71c10d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e4800e-550a-4664-b739-51f4091b61c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09a07e8-6055-4969-b643-2ba440b25212}" ma:internalName="TaxCatchAll" ma:showField="CatchAllData" ma:web="b9e4800e-550a-4664-b739-51f4091b61c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9e4800e-550a-4664-b739-51f4091b61c8" xsi:nil="true"/>
    <lcf76f155ced4ddcb4097134ff3c332f xmlns="0ba0a66d-d0f9-47cd-8e3e-68bb350750d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877683A-A701-4C5B-A3E7-AF72D82DFB80}"/>
</file>

<file path=customXml/itemProps2.xml><?xml version="1.0" encoding="utf-8"?>
<ds:datastoreItem xmlns:ds="http://schemas.openxmlformats.org/officeDocument/2006/customXml" ds:itemID="{D12CDACC-34F7-4854-B74E-E5C30D7E3B57}"/>
</file>

<file path=customXml/itemProps3.xml><?xml version="1.0" encoding="utf-8"?>
<ds:datastoreItem xmlns:ds="http://schemas.openxmlformats.org/officeDocument/2006/customXml" ds:itemID="{177293B9-4F2D-46F7-A213-11271F5E1316}"/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TM03090430[[fn=Aaneengesloten]]</Template>
  <TotalTime>1282</TotalTime>
  <Words>525</Words>
  <Application>Microsoft Office PowerPoint</Application>
  <PresentationFormat>Diavoorstelling (4:3)</PresentationFormat>
  <Paragraphs>87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2" baseType="lpstr">
      <vt:lpstr>Arial</vt:lpstr>
      <vt:lpstr>Calibri</vt:lpstr>
      <vt:lpstr>Lucida Sans Unicode</vt:lpstr>
      <vt:lpstr>Verdana</vt:lpstr>
      <vt:lpstr>Wingdings 2</vt:lpstr>
      <vt:lpstr>Wingdings 3</vt:lpstr>
      <vt:lpstr>Concours</vt:lpstr>
      <vt:lpstr>Master Vertalen  </vt:lpstr>
      <vt:lpstr>Vertalen &amp; vertaalwetenschap</vt:lpstr>
      <vt:lpstr>Opzet van de opleiding</vt:lpstr>
      <vt:lpstr>Specificiteit van de opleiding</vt:lpstr>
      <vt:lpstr>Toelatingsvoorwaarde</vt:lpstr>
      <vt:lpstr>Opbouw van het programma</vt:lpstr>
      <vt:lpstr>Opbouw van het programma</vt:lpstr>
      <vt:lpstr>Studieprogramma (voorbeeld)</vt:lpstr>
      <vt:lpstr>Scriptie</vt:lpstr>
      <vt:lpstr>Stage</vt:lpstr>
      <vt:lpstr>Voorbeelden van stageplekken</vt:lpstr>
      <vt:lpstr>Mogelijkheden op de arbeidsmarkt</vt:lpstr>
      <vt:lpstr>Studente van de huidige MA Vertalen</vt:lpstr>
      <vt:lpstr>Contact</vt:lpstr>
      <vt:lpstr>VRAGEN?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Master Vertalen</dc:title>
  <dc:creator>Gebruiker</dc:creator>
  <cp:lastModifiedBy>Eric Metz</cp:lastModifiedBy>
  <cp:revision>84</cp:revision>
  <dcterms:created xsi:type="dcterms:W3CDTF">2012-02-18T06:08:17Z</dcterms:created>
  <dcterms:modified xsi:type="dcterms:W3CDTF">2022-11-15T11:38:41Z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0x0101005ED7C8B4FEBC20409B1FB0BCA65EDBC1</vt:lpwstr>
  </property>
</Properties>
</file>